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65" r:id="rId3"/>
    <p:sldId id="269" r:id="rId4"/>
    <p:sldId id="270" r:id="rId5"/>
    <p:sldId id="271" r:id="rId6"/>
    <p:sldId id="272" r:id="rId7"/>
    <p:sldId id="277" r:id="rId8"/>
    <p:sldId id="279" r:id="rId9"/>
    <p:sldId id="280" r:id="rId10"/>
    <p:sldId id="281" r:id="rId11"/>
    <p:sldId id="282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1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0CCC9F-3229-4E38-AC48-48268C2738A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Machine Learning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Prospects..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960190"/>
            <a:ext cx="8991600" cy="5460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176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12 IT skills that employers can't say no to</a:t>
            </a:r>
            <a:r>
              <a:rPr lang="en-US" altLang="en-US" dirty="0">
                <a:solidFill>
                  <a:srgbClr val="3333FF"/>
                </a:solidFill>
              </a:rPr>
              <a:t/>
            </a:r>
            <a:br>
              <a:rPr lang="en-US" altLang="en-US" dirty="0">
                <a:solidFill>
                  <a:srgbClr val="3333FF"/>
                </a:solidFill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  <a:buNone/>
            </a:pPr>
            <a:r>
              <a:rPr lang="en-US" alt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Machine learning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2) Mobilizing applications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3) Wireless networking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4) Human-computer interface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5) Project management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6) General networking skills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7) Network convergence technicians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8) Open-source programming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9) Business intelligence systems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10) Embedded security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11) Digital home technology integration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12) </a:t>
            </a:r>
            <a:r>
              <a:rPr lang="en-US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.Net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C #, C ++, Java -- with an edge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i="1" dirty="0" smtClean="0"/>
              <a:t>COMPUTER WORLD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111107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357736" y="5311247"/>
            <a:ext cx="10160000" cy="2905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“Gain </a:t>
            </a:r>
            <a:r>
              <a:rPr lang="en-US" altLang="en-US" b="1" dirty="0">
                <a:solidFill>
                  <a:srgbClr val="00B050"/>
                </a:solidFill>
              </a:rPr>
              <a:t>knowledge</a:t>
            </a:r>
            <a:r>
              <a:rPr lang="en-US" altLang="en-US" b="1" dirty="0">
                <a:solidFill>
                  <a:srgbClr val="002060"/>
                </a:solidFill>
              </a:rPr>
              <a:t> or </a:t>
            </a:r>
            <a:r>
              <a:rPr lang="en-US" altLang="en-US" b="1" dirty="0">
                <a:solidFill>
                  <a:srgbClr val="00B050"/>
                </a:solidFill>
              </a:rPr>
              <a:t>understanding of</a:t>
            </a:r>
            <a:r>
              <a:rPr lang="en-US" altLang="en-US" b="1" dirty="0">
                <a:solidFill>
                  <a:srgbClr val="002060"/>
                </a:solidFill>
              </a:rPr>
              <a:t> or </a:t>
            </a:r>
            <a:r>
              <a:rPr lang="en-US" altLang="en-US" b="1" dirty="0">
                <a:solidFill>
                  <a:srgbClr val="00B050"/>
                </a:solidFill>
              </a:rPr>
              <a:t>skill in</a:t>
            </a:r>
            <a:r>
              <a:rPr lang="en-US" altLang="en-US" b="1" dirty="0">
                <a:solidFill>
                  <a:srgbClr val="002060"/>
                </a:solidFill>
              </a:rPr>
              <a:t> by </a:t>
            </a:r>
            <a:r>
              <a:rPr lang="en-US" altLang="en-US" b="1" dirty="0">
                <a:solidFill>
                  <a:srgbClr val="C00000"/>
                </a:solidFill>
              </a:rPr>
              <a:t>study, instruction or experience</a:t>
            </a:r>
            <a:r>
              <a:rPr lang="en-US" altLang="en-US" b="1" dirty="0">
                <a:solidFill>
                  <a:srgbClr val="002060"/>
                </a:solidFill>
              </a:rPr>
              <a:t>”  </a:t>
            </a:r>
            <a:endParaRPr lang="en-US" altLang="en-US" b="1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	</a:t>
            </a:r>
            <a:r>
              <a:rPr lang="en-US" altLang="en-US" b="1" dirty="0" smtClean="0">
                <a:solidFill>
                  <a:srgbClr val="FF0000"/>
                </a:solidFill>
              </a:rPr>
              <a:t>- </a:t>
            </a:r>
            <a:r>
              <a:rPr lang="en-US" altLang="en-US" b="1" dirty="0">
                <a:solidFill>
                  <a:srgbClr val="FF0000"/>
                </a:solidFill>
              </a:rPr>
              <a:t>Webster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Learning?</a:t>
            </a:r>
          </a:p>
        </p:txBody>
      </p:sp>
      <p:pic>
        <p:nvPicPr>
          <p:cNvPr id="6" name="Picture 5" descr="D:\BITS\Machine Learning\images learn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3352801"/>
            <a:ext cx="2825750" cy="173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 descr="D:\BITS\Machine Learning\images learning 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400" y="1189039"/>
            <a:ext cx="2647950" cy="2316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D:\BITS\Machine Learning\images learning 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8150" y="3352801"/>
            <a:ext cx="27241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 descr="D:\BITS\Machine Learning\images learnin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143001"/>
            <a:ext cx="282575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Learning?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2137356"/>
            <a:ext cx="3333261" cy="2282244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b="1" dirty="0">
                <a:solidFill>
                  <a:srgbClr val="3333FF"/>
                </a:solidFill>
              </a:rPr>
              <a:t>Researcher  in 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Artificial Intelligence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Cognitive psychology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Computer science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Economics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Political </a:t>
            </a:r>
            <a:r>
              <a:rPr lang="en-US" dirty="0" smtClean="0"/>
              <a:t>science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“</a:t>
            </a:r>
            <a:r>
              <a:rPr lang="en-US" altLang="en-US" dirty="0">
                <a:solidFill>
                  <a:srgbClr val="FF0000"/>
                </a:solidFill>
              </a:rPr>
              <a:t>Learning</a:t>
            </a:r>
            <a:r>
              <a:rPr lang="en-US" altLang="en-US" dirty="0"/>
              <a:t> is any process by which a system improves </a:t>
            </a:r>
            <a:r>
              <a:rPr lang="en-US" altLang="en-US" dirty="0">
                <a:solidFill>
                  <a:srgbClr val="00B050"/>
                </a:solidFill>
              </a:rPr>
              <a:t>performance</a:t>
            </a:r>
            <a:r>
              <a:rPr lang="en-US" altLang="en-US" dirty="0"/>
              <a:t> from </a:t>
            </a:r>
            <a:r>
              <a:rPr lang="en-US" altLang="en-US" dirty="0">
                <a:solidFill>
                  <a:srgbClr val="0070C0"/>
                </a:solidFill>
              </a:rPr>
              <a:t>experience</a:t>
            </a:r>
            <a:r>
              <a:rPr lang="en-US" altLang="en-US" dirty="0"/>
              <a:t>.” </a:t>
            </a:r>
            <a:endParaRPr lang="en-US" altLang="en-US" dirty="0" smtClean="0"/>
          </a:p>
          <a:p>
            <a:r>
              <a:rPr lang="en-US" altLang="en-US" sz="1800" dirty="0"/>
              <a:t>	</a:t>
            </a:r>
            <a:r>
              <a:rPr lang="en-US" altLang="en-US" sz="1800" dirty="0" smtClean="0"/>
              <a:t> </a:t>
            </a:r>
            <a:r>
              <a:rPr lang="en-US" altLang="en-US" dirty="0">
                <a:solidFill>
                  <a:srgbClr val="CC3300"/>
                </a:solidFill>
              </a:rPr>
              <a:t>- Herbert Simon</a:t>
            </a:r>
          </a:p>
          <a:p>
            <a:endParaRPr lang="en-IN" sz="1800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134339" y="2137355"/>
            <a:ext cx="3333261" cy="2282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b="1" dirty="0">
                <a:solidFill>
                  <a:srgbClr val="3333FF"/>
                </a:solidFill>
              </a:rPr>
              <a:t>Professor @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Carnegie Mellon University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University of California, Berkeley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Illinois Institute of Technology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504830" y="4433887"/>
            <a:ext cx="4409831" cy="1966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b="1" dirty="0">
                <a:solidFill>
                  <a:srgbClr val="3333FF"/>
                </a:solidFill>
              </a:rPr>
              <a:t>Awards: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Turing Award, 1975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Nobel Prize in Economics1978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National Medal of Science1986</a:t>
            </a:r>
          </a:p>
          <a:p>
            <a:pPr marL="285750" indent="-285750">
              <a:buFont typeface="Wingdings" pitchFamily="2" charset="2"/>
              <a:buChar char="ü"/>
              <a:defRPr/>
            </a:pPr>
            <a:r>
              <a:rPr lang="en-US" dirty="0"/>
              <a:t>von Neumann Theory Prize1988</a:t>
            </a:r>
          </a:p>
        </p:txBody>
      </p:sp>
      <p:pic>
        <p:nvPicPr>
          <p:cNvPr id="7" name="Picture 2" descr="D:\BITS\Machine Learning\HerbertSim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1905000"/>
            <a:ext cx="2524125" cy="3764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"/>
          <p:cNvSpPr txBox="1">
            <a:spLocks noChangeArrowheads="1"/>
          </p:cNvSpPr>
          <p:nvPr/>
        </p:nvSpPr>
        <p:spPr bwMode="auto">
          <a:xfrm>
            <a:off x="9019152" y="5714888"/>
            <a:ext cx="228169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0" dirty="0"/>
              <a:t>1916 - 2001</a:t>
            </a:r>
          </a:p>
        </p:txBody>
      </p:sp>
    </p:spTree>
    <p:extLst>
      <p:ext uri="{BB962C8B-B14F-4D97-AF65-F5344CB8AC3E}">
        <p14:creationId xmlns:p14="http://schemas.microsoft.com/office/powerpoint/2010/main" val="215182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65200" y="1340769"/>
            <a:ext cx="5511800" cy="1981199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2000" dirty="0"/>
              <a:t>Machine Learning is study of algorithms that 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000" dirty="0"/>
              <a:t>improve their </a:t>
            </a:r>
            <a:r>
              <a:rPr lang="en-US" sz="2000" dirty="0">
                <a:solidFill>
                  <a:srgbClr val="00B050"/>
                </a:solidFill>
              </a:rPr>
              <a:t>performance P 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000" dirty="0"/>
              <a:t>at </a:t>
            </a:r>
            <a:r>
              <a:rPr lang="en-US" sz="2000" dirty="0">
                <a:solidFill>
                  <a:srgbClr val="FF0000"/>
                </a:solidFill>
              </a:rPr>
              <a:t>some task T </a:t>
            </a:r>
          </a:p>
          <a:p>
            <a:pPr marL="342900" indent="-342900">
              <a:buFont typeface="Wingdings" pitchFamily="2" charset="2"/>
              <a:buChar char="Ø"/>
              <a:defRPr/>
            </a:pPr>
            <a:r>
              <a:rPr lang="en-US" sz="2000" dirty="0"/>
              <a:t>with </a:t>
            </a:r>
            <a:r>
              <a:rPr lang="en-US" sz="2000" dirty="0">
                <a:solidFill>
                  <a:srgbClr val="7030A0"/>
                </a:solidFill>
              </a:rPr>
              <a:t>experience E </a:t>
            </a:r>
          </a:p>
          <a:p>
            <a:endParaRPr lang="en-IN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965200" y="4800600"/>
            <a:ext cx="10160000" cy="38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2400" dirty="0"/>
              <a:t>Well-defined learning task: &lt;</a:t>
            </a:r>
            <a:r>
              <a:rPr lang="en-US" altLang="en-US" sz="2400" dirty="0">
                <a:solidFill>
                  <a:srgbClr val="00B050"/>
                </a:solidFill>
              </a:rPr>
              <a:t>P</a:t>
            </a:r>
            <a:r>
              <a:rPr lang="en-US" altLang="en-US" sz="2400" dirty="0"/>
              <a:t>,</a:t>
            </a:r>
            <a:r>
              <a:rPr lang="en-US" altLang="en-US" sz="2400" dirty="0">
                <a:solidFill>
                  <a:srgbClr val="FF0000"/>
                </a:solidFill>
              </a:rPr>
              <a:t>T</a:t>
            </a:r>
            <a:r>
              <a:rPr lang="en-US" altLang="en-US" sz="2400" dirty="0"/>
              <a:t>,</a:t>
            </a:r>
            <a:r>
              <a:rPr lang="en-US" altLang="en-US" sz="2400" dirty="0">
                <a:solidFill>
                  <a:srgbClr val="7030A0"/>
                </a:solidFill>
              </a:rPr>
              <a:t>E</a:t>
            </a:r>
            <a:r>
              <a:rPr lang="en-US" altLang="en-US" sz="2400" dirty="0"/>
              <a:t>&gt; </a:t>
            </a:r>
          </a:p>
        </p:txBody>
      </p:sp>
      <p:pic>
        <p:nvPicPr>
          <p:cNvPr id="6" name="Picture 4" descr="D:\BITS\Machine Learning\Tom_Provence_July2010_v2_lowr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930" y="1129824"/>
            <a:ext cx="4913273" cy="2921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8001000" y="4051775"/>
            <a:ext cx="387500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0" dirty="0"/>
              <a:t>Tom Mitchell (1990)</a:t>
            </a:r>
            <a:endParaRPr lang="en-U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1256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Machine Learning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219200" y="4724400"/>
            <a:ext cx="10160000" cy="1371600"/>
          </a:xfrm>
        </p:spPr>
        <p:txBody>
          <a:bodyPr/>
          <a:lstStyle/>
          <a:p>
            <a:pPr algn="just"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FF0000"/>
                </a:solidFill>
              </a:rPr>
              <a:t>T: Recognizing hand-written </a:t>
            </a:r>
            <a:r>
              <a:rPr lang="en-US" altLang="en-US" dirty="0" smtClean="0">
                <a:solidFill>
                  <a:srgbClr val="FF0000"/>
                </a:solidFill>
              </a:rPr>
              <a:t>digits</a:t>
            </a:r>
            <a:endParaRPr lang="en-US" altLang="en-US" dirty="0">
              <a:solidFill>
                <a:srgbClr val="FF0000"/>
              </a:solidFill>
            </a:endParaRPr>
          </a:p>
          <a:p>
            <a:pPr algn="just"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 smtClean="0">
                <a:solidFill>
                  <a:srgbClr val="00B050"/>
                </a:solidFill>
              </a:rPr>
              <a:t>E</a:t>
            </a:r>
            <a:r>
              <a:rPr lang="en-US" altLang="en-US" dirty="0">
                <a:solidFill>
                  <a:srgbClr val="00B050"/>
                </a:solidFill>
              </a:rPr>
              <a:t>: Database of human-labeled images of handwritten </a:t>
            </a:r>
            <a:r>
              <a:rPr lang="en-US" altLang="en-US" dirty="0" smtClean="0">
                <a:solidFill>
                  <a:srgbClr val="00B050"/>
                </a:solidFill>
              </a:rPr>
              <a:t>digits</a:t>
            </a:r>
          </a:p>
          <a:p>
            <a:pPr algn="just"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00B0F0"/>
                </a:solidFill>
              </a:rPr>
              <a:t>P: Percentage of digits correctly </a:t>
            </a:r>
            <a:r>
              <a:rPr lang="en-US" altLang="en-US" dirty="0" smtClean="0">
                <a:solidFill>
                  <a:srgbClr val="00B0F0"/>
                </a:solidFill>
              </a:rPr>
              <a:t>classified</a:t>
            </a:r>
            <a:endParaRPr lang="en-US" altLang="en-US" dirty="0">
              <a:solidFill>
                <a:srgbClr val="00B050"/>
              </a:solidFill>
            </a:endParaRP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14400" y="1143001"/>
            <a:ext cx="9424353" cy="395287"/>
          </a:xfrm>
        </p:spPr>
        <p:txBody>
          <a:bodyPr/>
          <a:lstStyle/>
          <a:p>
            <a:r>
              <a:rPr lang="en-GB" altLang="en-US" dirty="0"/>
              <a:t>Handwritten Digit Recognition</a:t>
            </a:r>
          </a:p>
          <a:p>
            <a:endParaRPr lang="en-IN" dirty="0"/>
          </a:p>
        </p:txBody>
      </p:sp>
      <p:pic>
        <p:nvPicPr>
          <p:cNvPr id="5" name="Content Placeholder 3" descr="Figure1.1.jpg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336" y="1649414"/>
            <a:ext cx="7051527" cy="2998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697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Machine Learning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295400" y="5272230"/>
            <a:ext cx="10160000" cy="1585770"/>
          </a:xfrm>
        </p:spPr>
        <p:txBody>
          <a:bodyPr/>
          <a:lstStyle/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FF0000"/>
                </a:solidFill>
              </a:rPr>
              <a:t>T: Driving on four-lane highways using vision sensors</a:t>
            </a:r>
          </a:p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endParaRPr lang="en-US" altLang="en-US" dirty="0">
              <a:solidFill>
                <a:srgbClr val="FF0000"/>
              </a:solidFill>
            </a:endParaRPr>
          </a:p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00B0F0"/>
                </a:solidFill>
              </a:rPr>
              <a:t>P: Average distance traveled before a human-judged error</a:t>
            </a:r>
          </a:p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endParaRPr lang="en-US" altLang="en-US" dirty="0">
              <a:solidFill>
                <a:srgbClr val="00B050"/>
              </a:solidFill>
            </a:endParaRPr>
          </a:p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00B050"/>
                </a:solidFill>
              </a:rPr>
              <a:t>E: A sequence of images and steering commands recorded while</a:t>
            </a:r>
          </a:p>
          <a:p>
            <a:pPr algn="just">
              <a:lnSpc>
                <a:spcPct val="40000"/>
              </a:lnSpc>
              <a:spcBef>
                <a:spcPct val="50000"/>
              </a:spcBef>
              <a:buClr>
                <a:srgbClr val="FF3300"/>
              </a:buClr>
              <a:buNone/>
            </a:pPr>
            <a:r>
              <a:rPr lang="en-US" altLang="en-US" dirty="0">
                <a:solidFill>
                  <a:srgbClr val="00B050"/>
                </a:solidFill>
              </a:rPr>
              <a:t>     observing a human driver.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90600" y="1153753"/>
            <a:ext cx="8357553" cy="395287"/>
          </a:xfrm>
        </p:spPr>
        <p:txBody>
          <a:bodyPr/>
          <a:lstStyle/>
          <a:p>
            <a:r>
              <a:rPr lang="en-GB" altLang="en-US" dirty="0"/>
              <a:t>Self-driving Vehicles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1512888"/>
            <a:ext cx="6118225" cy="352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7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Machine Learning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65200" y="1371600"/>
            <a:ext cx="10160000" cy="39624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kumimoji="1" lang="en-US" altLang="en-US" sz="2000" dirty="0"/>
              <a:t>Learning to recognize spoken words </a:t>
            </a:r>
          </a:p>
          <a:p>
            <a:pPr marL="0" indent="0">
              <a:buNone/>
              <a:defRPr/>
            </a:pPr>
            <a:r>
              <a:rPr kumimoji="1" lang="en-US" altLang="en-US" sz="2000" dirty="0"/>
              <a:t>     (Lee, 1989; </a:t>
            </a:r>
            <a:r>
              <a:rPr kumimoji="1" lang="en-US" altLang="en-US" sz="2000" dirty="0" err="1"/>
              <a:t>Waibel</a:t>
            </a:r>
            <a:r>
              <a:rPr kumimoji="1" lang="en-US" altLang="en-US" sz="2000" dirty="0"/>
              <a:t>, 1989).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endParaRPr kumimoji="1" lang="en-US" altLang="en-US" sz="2000" dirty="0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kumimoji="1" lang="en-US" altLang="en-US" sz="2000" dirty="0"/>
              <a:t>Learning to classify new astronomical structures (Fayyad et al., 1995).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endParaRPr kumimoji="1" lang="en-US" altLang="en-US" sz="2000" dirty="0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kumimoji="1" lang="en-US" altLang="en-US" sz="2000" dirty="0"/>
              <a:t>Learning to play world-class backgammon </a:t>
            </a:r>
          </a:p>
          <a:p>
            <a:pPr marL="0" indent="0">
              <a:buNone/>
              <a:defRPr/>
            </a:pPr>
            <a:r>
              <a:rPr kumimoji="1" lang="en-US" altLang="en-US" sz="2000" dirty="0"/>
              <a:t>     (</a:t>
            </a:r>
            <a:r>
              <a:rPr kumimoji="1" lang="en-US" altLang="en-US" sz="2000" dirty="0" err="1"/>
              <a:t>Tesauro</a:t>
            </a:r>
            <a:r>
              <a:rPr kumimoji="1" lang="en-US" altLang="en-US" sz="2000" dirty="0"/>
              <a:t> 1992, 1995).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endParaRPr lang="en-US" altLang="en-US" sz="2000" dirty="0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en-US" sz="2000" dirty="0"/>
              <a:t>Categorize email messages as spam or legitimate.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ü"/>
              <a:defRPr/>
            </a:pPr>
            <a:endParaRPr kumimoji="1" lang="en-US" alt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684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Machine Learning, a Magic? </a:t>
            </a:r>
            <a:r>
              <a:rPr lang="en-US" dirty="0">
                <a:solidFill>
                  <a:srgbClr val="3333FF"/>
                </a:solidFill>
              </a:rPr>
              <a:t/>
            </a:r>
            <a:br>
              <a:rPr lang="en-US" dirty="0">
                <a:solidFill>
                  <a:srgbClr val="3333FF"/>
                </a:solidFill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219200" y="1749893"/>
            <a:ext cx="3352800" cy="272891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FFCC00"/>
                </a:solidFill>
              </a:rPr>
              <a:t>Seeds</a:t>
            </a:r>
            <a:r>
              <a:rPr lang="en-US" altLang="en-US" dirty="0"/>
              <a:t> = Algorithms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996633"/>
                </a:solidFill>
              </a:rPr>
              <a:t>Nutrients</a:t>
            </a:r>
            <a:r>
              <a:rPr lang="en-US" altLang="en-US" dirty="0"/>
              <a:t> =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FF3300"/>
                </a:solidFill>
              </a:rPr>
              <a:t>Gardener</a:t>
            </a:r>
            <a:r>
              <a:rPr lang="en-US" altLang="en-US" dirty="0"/>
              <a:t> = You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33CC33"/>
                </a:solidFill>
              </a:rPr>
              <a:t>Plants</a:t>
            </a:r>
            <a:r>
              <a:rPr lang="en-US" altLang="en-US" dirty="0"/>
              <a:t> = Programs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38200" y="1204914"/>
            <a:ext cx="9195753" cy="395287"/>
          </a:xfrm>
        </p:spPr>
        <p:txBody>
          <a:bodyPr/>
          <a:lstStyle/>
          <a:p>
            <a:r>
              <a:rPr lang="en-US" altLang="en-US" dirty="0"/>
              <a:t>No, more like gardening</a:t>
            </a:r>
          </a:p>
          <a:p>
            <a:endParaRPr lang="en-IN" dirty="0"/>
          </a:p>
        </p:txBody>
      </p:sp>
      <p:pic>
        <p:nvPicPr>
          <p:cNvPr id="1026" name="Picture 2" descr="Man gardening kneeling planting Stock Photo - 4176563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216286"/>
            <a:ext cx="5376470" cy="358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34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 said it!!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90600" y="1219200"/>
            <a:ext cx="10160000" cy="50292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>
                <a:latin typeface="Arial" pitchFamily="34" charset="0"/>
                <a:cs typeface="Arial" pitchFamily="34" charset="0"/>
              </a:rPr>
              <a:t>“A breakthrough in machine learning would be worth ten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Microsofts</a:t>
            </a:r>
            <a:r>
              <a:rPr lang="en-US" dirty="0">
                <a:latin typeface="Arial" pitchFamily="34" charset="0"/>
                <a:cs typeface="Arial" pitchFamily="34" charset="0"/>
              </a:rPr>
              <a:t>”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  <a:defRPr/>
            </a:pPr>
            <a:r>
              <a:rPr lang="en-US" dirty="0">
                <a:latin typeface="Arial" pitchFamily="34" charset="0"/>
                <a:cs typeface="Arial" pitchFamily="34" charset="0"/>
              </a:rPr>
              <a:t>	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en-US" dirty="0">
                <a:latin typeface="Arial" pitchFamily="34" charset="0"/>
                <a:cs typeface="Arial" pitchFamily="34" charset="0"/>
              </a:rPr>
              <a:t>Bill Gates, Chairman,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Microsoft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Machine </a:t>
            </a:r>
            <a:r>
              <a:rPr lang="en-US" dirty="0">
                <a:latin typeface="Arial" pitchFamily="34" charset="0"/>
                <a:cs typeface="Arial" pitchFamily="34" charset="0"/>
              </a:rPr>
              <a:t>learning is the hot new thing”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	- </a:t>
            </a:r>
            <a:r>
              <a:rPr lang="en-US" dirty="0">
                <a:latin typeface="Arial" pitchFamily="34" charset="0"/>
                <a:cs typeface="Arial" pitchFamily="34" charset="0"/>
              </a:rPr>
              <a:t>John Hennessy, President,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Stanford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“</a:t>
            </a:r>
            <a:r>
              <a:rPr lang="en-US" dirty="0">
                <a:latin typeface="Arial" pitchFamily="34" charset="0"/>
                <a:cs typeface="Arial" pitchFamily="34" charset="0"/>
              </a:rPr>
              <a:t>Web rankings today are mostly a matter of machine learning” </a:t>
            </a:r>
          </a:p>
          <a:p>
            <a:pPr marL="0" indent="0">
              <a:buNone/>
              <a:defRPr/>
            </a:pPr>
            <a:r>
              <a:rPr lang="en-US" dirty="0">
                <a:latin typeface="Arial" pitchFamily="34" charset="0"/>
                <a:cs typeface="Arial" pitchFamily="34" charset="0"/>
              </a:rPr>
              <a:t>	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Prabhakar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Raghavan</a:t>
            </a:r>
            <a:r>
              <a:rPr lang="en-US" dirty="0">
                <a:latin typeface="Arial" pitchFamily="34" charset="0"/>
                <a:cs typeface="Arial" pitchFamily="34" charset="0"/>
              </a:rPr>
              <a:t>, Dir. Research,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Yahoo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“</a:t>
            </a:r>
            <a:r>
              <a:rPr lang="en-US" dirty="0">
                <a:latin typeface="Arial" pitchFamily="34" charset="0"/>
                <a:cs typeface="Arial" pitchFamily="34" charset="0"/>
              </a:rPr>
              <a:t>Machine learning is going to result in a real revolution”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- Greg </a:t>
            </a:r>
            <a:r>
              <a:rPr lang="en-US" dirty="0">
                <a:latin typeface="Arial" pitchFamily="34" charset="0"/>
                <a:cs typeface="Arial" pitchFamily="34" charset="0"/>
              </a:rPr>
              <a:t>Papadopoulos, CTO,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Sun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“</a:t>
            </a:r>
            <a:r>
              <a:rPr lang="en-US" dirty="0">
                <a:latin typeface="Arial" pitchFamily="34" charset="0"/>
                <a:cs typeface="Arial" pitchFamily="34" charset="0"/>
              </a:rPr>
              <a:t>Machine learning is today’s discontinuity” - Jerry Yang, CEO,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Yahoo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>
              <a:buFont typeface="Wingdings" panose="05000000000000000000" pitchFamily="2" charset="2"/>
              <a:buChar char="ü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“</a:t>
            </a:r>
            <a:r>
              <a:rPr lang="en-US" dirty="0">
                <a:latin typeface="Arial" pitchFamily="34" charset="0"/>
                <a:cs typeface="Arial" pitchFamily="34" charset="0"/>
              </a:rPr>
              <a:t>Machine learning is the next Internet”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en-US" dirty="0">
                <a:latin typeface="Arial" pitchFamily="34" charset="0"/>
                <a:cs typeface="Arial" pitchFamily="34" charset="0"/>
              </a:rPr>
              <a:t>Tony Tether, Director, DARPA</a:t>
            </a:r>
          </a:p>
          <a:p>
            <a:pPr>
              <a:buFont typeface="Wingdings" pitchFamily="2" charset="2"/>
              <a:buChar char="Ø"/>
              <a:defRPr/>
            </a:pPr>
            <a:endParaRPr lang="en-US" sz="2000" dirty="0"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Ø"/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37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1814</TotalTime>
  <Words>338</Words>
  <Application>Microsoft Office PowerPoint</Application>
  <PresentationFormat>Widescreen</PresentationFormat>
  <Paragraphs>92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Introduction to Machine Learning</vt:lpstr>
      <vt:lpstr>What is Learning?</vt:lpstr>
      <vt:lpstr>What is Learning?</vt:lpstr>
      <vt:lpstr>What is Machine Learning?</vt:lpstr>
      <vt:lpstr>Example – Machine Learning</vt:lpstr>
      <vt:lpstr>Example – Machine Learning</vt:lpstr>
      <vt:lpstr>Example – Machine Learning</vt:lpstr>
      <vt:lpstr> Machine Learning, a Magic?  </vt:lpstr>
      <vt:lpstr>They said it!!</vt:lpstr>
      <vt:lpstr>Future Prospects..</vt:lpstr>
      <vt:lpstr> 12 IT skills that employers can't say no to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vijaya neti</cp:lastModifiedBy>
  <cp:revision>203</cp:revision>
  <dcterms:created xsi:type="dcterms:W3CDTF">2018-10-16T06:13:57Z</dcterms:created>
  <dcterms:modified xsi:type="dcterms:W3CDTF">2019-03-04T10:26:05Z</dcterms:modified>
</cp:coreProperties>
</file>

<file path=docProps/thumbnail.jpeg>
</file>